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CF535D21-9AF4-4FB3-AECE-0EA9467FB65E}" type="datetimeFigureOut">
              <a:rPr lang="es-ES" smtClean="0"/>
              <a:t>24/03/2010</a:t>
            </a:fld>
            <a:endParaRPr lang="es-ES" dirty="0"/>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dirty="0"/>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F246B45-4DD4-4197-A832-0D416B165CAA}"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F535D21-9AF4-4FB3-AECE-0EA9467FB65E}" type="datetimeFigureOut">
              <a:rPr lang="es-ES" smtClean="0"/>
              <a:t>24/03/2010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F246B45-4DD4-4197-A832-0D416B165CAA}"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F535D21-9AF4-4FB3-AECE-0EA9467FB65E}" type="datetimeFigureOut">
              <a:rPr lang="es-ES" smtClean="0"/>
              <a:t>24/03/2010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F246B45-4DD4-4197-A832-0D416B165CAA}"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CF535D21-9AF4-4FB3-AECE-0EA9467FB65E}" type="datetimeFigureOut">
              <a:rPr lang="es-ES" smtClean="0"/>
              <a:t>24/03/2010</a:t>
            </a:fld>
            <a:endParaRPr lang="es-ES" dirty="0"/>
          </a:p>
        </p:txBody>
      </p:sp>
      <p:sp>
        <p:nvSpPr>
          <p:cNvPr id="5" name="4 Marcador de pie de página"/>
          <p:cNvSpPr>
            <a:spLocks noGrp="1"/>
          </p:cNvSpPr>
          <p:nvPr>
            <p:ph type="ftr" sz="quarter" idx="11"/>
          </p:nvPr>
        </p:nvSpPr>
        <p:spPr>
          <a:xfrm>
            <a:off x="457200" y="6480969"/>
            <a:ext cx="4260056" cy="300831"/>
          </a:xfrm>
        </p:spPr>
        <p:txBody>
          <a:bodyPr/>
          <a:lstStyle/>
          <a:p>
            <a:endParaRPr lang="es-ES" dirty="0"/>
          </a:p>
        </p:txBody>
      </p:sp>
      <p:sp>
        <p:nvSpPr>
          <p:cNvPr id="6" name="5 Marcador de número de diapositiva"/>
          <p:cNvSpPr>
            <a:spLocks noGrp="1"/>
          </p:cNvSpPr>
          <p:nvPr>
            <p:ph type="sldNum" sz="quarter" idx="12"/>
          </p:nvPr>
        </p:nvSpPr>
        <p:spPr/>
        <p:txBody>
          <a:bodyPr/>
          <a:lstStyle/>
          <a:p>
            <a:fld id="{DF246B45-4DD4-4197-A832-0D416B165CAA}"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fecha"/>
          <p:cNvSpPr>
            <a:spLocks noGrp="1"/>
          </p:cNvSpPr>
          <p:nvPr>
            <p:ph type="dt" sz="half" idx="10"/>
          </p:nvPr>
        </p:nvSpPr>
        <p:spPr>
          <a:xfrm>
            <a:off x="6955632" y="6477000"/>
            <a:ext cx="2133600" cy="304800"/>
          </a:xfrm>
        </p:spPr>
        <p:txBody>
          <a:bodyPr/>
          <a:lstStyle/>
          <a:p>
            <a:fld id="{CF535D21-9AF4-4FB3-AECE-0EA9467FB65E}" type="datetimeFigureOut">
              <a:rPr lang="es-ES" smtClean="0"/>
              <a:t>24/03/2010</a:t>
            </a:fld>
            <a:endParaRPr lang="es-ES" dirty="0"/>
          </a:p>
        </p:txBody>
      </p:sp>
      <p:sp>
        <p:nvSpPr>
          <p:cNvPr id="5" name="4 Marcador de pie de página"/>
          <p:cNvSpPr>
            <a:spLocks noGrp="1"/>
          </p:cNvSpPr>
          <p:nvPr>
            <p:ph type="ftr" sz="quarter" idx="11"/>
          </p:nvPr>
        </p:nvSpPr>
        <p:spPr>
          <a:xfrm>
            <a:off x="2619376" y="6480969"/>
            <a:ext cx="4260056" cy="300831"/>
          </a:xfrm>
        </p:spPr>
        <p:txBody>
          <a:bodyPr/>
          <a:lstStyle/>
          <a:p>
            <a:endParaRPr lang="es-ES" dirty="0"/>
          </a:p>
        </p:txBody>
      </p:sp>
      <p:sp>
        <p:nvSpPr>
          <p:cNvPr id="6" name="5 Marcador de número de diapositiva"/>
          <p:cNvSpPr>
            <a:spLocks noGrp="1"/>
          </p:cNvSpPr>
          <p:nvPr>
            <p:ph type="sldNum" sz="quarter" idx="12"/>
          </p:nvPr>
        </p:nvSpPr>
        <p:spPr>
          <a:xfrm>
            <a:off x="8451056" y="809624"/>
            <a:ext cx="502920" cy="300831"/>
          </a:xfrm>
        </p:spPr>
        <p:txBody>
          <a:bodyPr/>
          <a:lstStyle/>
          <a:p>
            <a:fld id="{DF246B45-4DD4-4197-A832-0D416B165CAA}" type="slidenum">
              <a:rPr lang="es-ES" smtClean="0"/>
              <a:t>‹Nº›</a:t>
            </a:fld>
            <a:endParaRPr lang="es-ES" dirty="0"/>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F535D21-9AF4-4FB3-AECE-0EA9467FB65E}" type="datetimeFigureOut">
              <a:rPr lang="es-ES" smtClean="0"/>
              <a:t>24/03/2010</a:t>
            </a:fld>
            <a:endParaRPr lang="es-ES" dirty="0"/>
          </a:p>
        </p:txBody>
      </p:sp>
      <p:sp>
        <p:nvSpPr>
          <p:cNvPr id="6" name="5 Marcador de pie de página"/>
          <p:cNvSpPr>
            <a:spLocks noGrp="1"/>
          </p:cNvSpPr>
          <p:nvPr>
            <p:ph type="ftr" sz="quarter" idx="11"/>
          </p:nvPr>
        </p:nvSpPr>
        <p:spPr>
          <a:xfrm>
            <a:off x="457200" y="6480969"/>
            <a:ext cx="4260056" cy="301752"/>
          </a:xfrm>
        </p:spPr>
        <p:txBody>
          <a:bodyPr/>
          <a:lstStyle/>
          <a:p>
            <a:endParaRPr lang="es-ES" dirty="0"/>
          </a:p>
        </p:txBody>
      </p:sp>
      <p:sp>
        <p:nvSpPr>
          <p:cNvPr id="7" name="6 Marcador de número de diapositiva"/>
          <p:cNvSpPr>
            <a:spLocks noGrp="1"/>
          </p:cNvSpPr>
          <p:nvPr>
            <p:ph type="sldNum" sz="quarter" idx="12"/>
          </p:nvPr>
        </p:nvSpPr>
        <p:spPr>
          <a:xfrm>
            <a:off x="7589520" y="6480969"/>
            <a:ext cx="502920" cy="301752"/>
          </a:xfrm>
        </p:spPr>
        <p:txBody>
          <a:bodyPr/>
          <a:lstStyle/>
          <a:p>
            <a:fld id="{DF246B45-4DD4-4197-A832-0D416B165CAA}"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F535D21-9AF4-4FB3-AECE-0EA9467FB65E}" type="datetimeFigureOut">
              <a:rPr lang="es-ES" smtClean="0"/>
              <a:t>24/03/2010</a:t>
            </a:fld>
            <a:endParaRPr lang="es-ES" dirty="0"/>
          </a:p>
        </p:txBody>
      </p:sp>
      <p:sp>
        <p:nvSpPr>
          <p:cNvPr id="8" name="7 Marcador de pie de página"/>
          <p:cNvSpPr>
            <a:spLocks noGrp="1"/>
          </p:cNvSpPr>
          <p:nvPr>
            <p:ph type="ftr" sz="quarter" idx="11"/>
          </p:nvPr>
        </p:nvSpPr>
        <p:spPr>
          <a:xfrm>
            <a:off x="457200" y="6480969"/>
            <a:ext cx="4261104" cy="301752"/>
          </a:xfrm>
        </p:spPr>
        <p:txBody>
          <a:bodyPr/>
          <a:lstStyle/>
          <a:p>
            <a:endParaRPr lang="es-ES" dirty="0"/>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DF246B45-4DD4-4197-A832-0D416B165CAA}"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F535D21-9AF4-4FB3-AECE-0EA9467FB65E}" type="datetimeFigureOut">
              <a:rPr lang="es-ES" smtClean="0"/>
              <a:t>24/03/2010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DF246B45-4DD4-4197-A832-0D416B165CAA}"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CF535D21-9AF4-4FB3-AECE-0EA9467FB65E}" type="datetimeFigureOut">
              <a:rPr lang="es-ES" smtClean="0"/>
              <a:t>24/03/2010</a:t>
            </a:fld>
            <a:endParaRPr lang="es-ES" dirty="0"/>
          </a:p>
        </p:txBody>
      </p:sp>
      <p:sp>
        <p:nvSpPr>
          <p:cNvPr id="3" name="2 Marcador de pie de página"/>
          <p:cNvSpPr>
            <a:spLocks noGrp="1"/>
          </p:cNvSpPr>
          <p:nvPr>
            <p:ph type="ftr" sz="quarter" idx="11"/>
          </p:nvPr>
        </p:nvSpPr>
        <p:spPr>
          <a:xfrm>
            <a:off x="457200" y="6481890"/>
            <a:ext cx="4260056" cy="300831"/>
          </a:xfrm>
        </p:spPr>
        <p:txBody>
          <a:bodyPr/>
          <a:lstStyle/>
          <a:p>
            <a:endParaRPr lang="es-ES" dirty="0"/>
          </a:p>
        </p:txBody>
      </p:sp>
      <p:sp>
        <p:nvSpPr>
          <p:cNvPr id="4" name="3 Marcador de número de diapositiva"/>
          <p:cNvSpPr>
            <a:spLocks noGrp="1"/>
          </p:cNvSpPr>
          <p:nvPr>
            <p:ph type="sldNum" sz="quarter" idx="12"/>
          </p:nvPr>
        </p:nvSpPr>
        <p:spPr>
          <a:xfrm>
            <a:off x="7589520" y="6480969"/>
            <a:ext cx="502920" cy="301752"/>
          </a:xfrm>
        </p:spPr>
        <p:txBody>
          <a:bodyPr/>
          <a:lstStyle/>
          <a:p>
            <a:fld id="{DF246B45-4DD4-4197-A832-0D416B165CAA}"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CF535D21-9AF4-4FB3-AECE-0EA9467FB65E}" type="datetimeFigureOut">
              <a:rPr lang="es-ES" smtClean="0"/>
              <a:t>24/03/2010</a:t>
            </a:fld>
            <a:endParaRPr lang="es-ES" dirty="0"/>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dirty="0"/>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DF246B45-4DD4-4197-A832-0D416B165CAA}"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CF535D21-9AF4-4FB3-AECE-0EA9467FB65E}" type="datetimeFigureOut">
              <a:rPr lang="es-ES" smtClean="0"/>
              <a:t>24/03/2010</a:t>
            </a:fld>
            <a:endParaRPr lang="es-ES" dirty="0"/>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dirty="0"/>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DF246B45-4DD4-4197-A832-0D416B165CAA}"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F535D21-9AF4-4FB3-AECE-0EA9467FB65E}" type="datetimeFigureOut">
              <a:rPr lang="es-ES" smtClean="0"/>
              <a:t>24/03/2010</a:t>
            </a:fld>
            <a:endParaRPr lang="es-ES" dirty="0"/>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dirty="0"/>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F246B45-4DD4-4197-A832-0D416B165CAA}" type="slidenum">
              <a:rPr lang="es-ES" smtClean="0"/>
              <a:t>‹Nº›</a:t>
            </a:fld>
            <a:endParaRPr lang="es-E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571480"/>
            <a:ext cx="8062912" cy="1327149"/>
          </a:xfrm>
        </p:spPr>
        <p:txBody>
          <a:bodyPr>
            <a:normAutofit fontScale="90000"/>
          </a:bodyPr>
          <a:lstStyle/>
          <a:p>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
        <p:nvSpPr>
          <p:cNvPr id="3" name="2 Subtítulo"/>
          <p:cNvSpPr>
            <a:spLocks noGrp="1"/>
          </p:cNvSpPr>
          <p:nvPr>
            <p:ph type="subTitle" idx="1"/>
          </p:nvPr>
        </p:nvSpPr>
        <p:spPr/>
        <p:txBody>
          <a:bodyPr>
            <a:normAutofit/>
          </a:bodyPr>
          <a:lstStyle/>
          <a:p>
            <a:r>
              <a:rPr lang="es-ES" sz="5400" dirty="0" smtClean="0"/>
              <a:t>LOS RITOS FUNERARIOS EN ROMA</a:t>
            </a:r>
            <a:endParaRPr lang="es-ES" sz="5400" dirty="0"/>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INTRODUCION:</a:t>
            </a:r>
            <a:br>
              <a:rPr lang="es-ES" dirty="0" smtClean="0"/>
            </a:br>
            <a:endParaRPr lang="es-ES" dirty="0"/>
          </a:p>
        </p:txBody>
      </p:sp>
      <p:sp>
        <p:nvSpPr>
          <p:cNvPr id="3" name="2 Marcador de texto"/>
          <p:cNvSpPr>
            <a:spLocks noGrp="1"/>
          </p:cNvSpPr>
          <p:nvPr>
            <p:ph type="body" idx="1"/>
          </p:nvPr>
        </p:nvSpPr>
        <p:spPr>
          <a:xfrm>
            <a:off x="381000" y="1633536"/>
            <a:ext cx="8262966" cy="4795860"/>
          </a:xfrm>
        </p:spPr>
        <p:txBody>
          <a:bodyPr/>
          <a:lstStyle/>
          <a:p>
            <a:r>
              <a:rPr lang="es-ES" dirty="0" smtClean="0"/>
              <a:t>Los ritos y costumbres funerarios tuvieron una evolución extremadamente progresiva a lo largo de la historia romana. En los tiempos más antiguos no existía un concepto totalmente definido, o claro, de que se podía esperar después de la muerte y los rituales, monumentos fúnebres y obras artísticas relacionadas a la muerte, tenían un sentido visual y de comunicar el status social del muerto que el de una significación religiosa. La sociedad se fue llenando de ritos y costumbres </a:t>
            </a:r>
            <a:r>
              <a:rPr lang="es-ES" dirty="0" smtClean="0"/>
              <a:t>establecidas.</a:t>
            </a:r>
            <a:endParaRPr lang="es-ES" dirty="0"/>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Como eran las tumbas romanas</a:t>
            </a:r>
            <a:endParaRPr lang="es-ES" dirty="0"/>
          </a:p>
        </p:txBody>
      </p:sp>
      <p:sp>
        <p:nvSpPr>
          <p:cNvPr id="3" name="2 Subtítulo"/>
          <p:cNvSpPr>
            <a:spLocks noGrp="1"/>
          </p:cNvSpPr>
          <p:nvPr>
            <p:ph type="subTitle" idx="1"/>
          </p:nvPr>
        </p:nvSpPr>
        <p:spPr>
          <a:xfrm>
            <a:off x="540544" y="2250280"/>
            <a:ext cx="8062912" cy="4464868"/>
          </a:xfrm>
        </p:spPr>
        <p:txBody>
          <a:bodyPr>
            <a:normAutofit/>
          </a:bodyPr>
          <a:lstStyle/>
          <a:p>
            <a:r>
              <a:rPr lang="es-ES" sz="2400" dirty="0" smtClean="0">
                <a:solidFill>
                  <a:schemeClr val="bg1"/>
                </a:solidFill>
              </a:rPr>
              <a:t>Las más </a:t>
            </a:r>
            <a:r>
              <a:rPr lang="es-ES" sz="2400" dirty="0" smtClean="0">
                <a:solidFill>
                  <a:schemeClr val="bg1"/>
                </a:solidFill>
              </a:rPr>
              <a:t>utilizadas eran </a:t>
            </a:r>
            <a:r>
              <a:rPr lang="es-ES" sz="2400" dirty="0" smtClean="0">
                <a:solidFill>
                  <a:schemeClr val="bg1"/>
                </a:solidFill>
              </a:rPr>
              <a:t>las fosas comunes, a las que iban a parar los más </a:t>
            </a:r>
            <a:r>
              <a:rPr lang="es-ES" sz="2400" dirty="0" smtClean="0">
                <a:solidFill>
                  <a:schemeClr val="bg1"/>
                </a:solidFill>
              </a:rPr>
              <a:t>pobres.</a:t>
            </a:r>
          </a:p>
          <a:p>
            <a:r>
              <a:rPr lang="es-ES" sz="2400" dirty="0" smtClean="0">
                <a:solidFill>
                  <a:schemeClr val="bg1"/>
                </a:solidFill>
              </a:rPr>
              <a:t>Cuando la tumba era </a:t>
            </a:r>
            <a:r>
              <a:rPr lang="es-ES" sz="2400" dirty="0" smtClean="0">
                <a:solidFill>
                  <a:schemeClr val="bg1"/>
                </a:solidFill>
              </a:rPr>
              <a:t>subterránea lo mas normal </a:t>
            </a:r>
            <a:r>
              <a:rPr lang="es-ES" sz="2400" dirty="0" smtClean="0">
                <a:solidFill>
                  <a:schemeClr val="bg1"/>
                </a:solidFill>
              </a:rPr>
              <a:t>es </a:t>
            </a:r>
            <a:r>
              <a:rPr lang="es-ES" sz="2400" dirty="0" smtClean="0">
                <a:solidFill>
                  <a:schemeClr val="bg1"/>
                </a:solidFill>
              </a:rPr>
              <a:t>que se encontrara un </a:t>
            </a:r>
            <a:r>
              <a:rPr lang="es-ES" sz="2400" b="1" i="1" u="sng" dirty="0" smtClean="0">
                <a:solidFill>
                  <a:schemeClr val="bg1"/>
                </a:solidFill>
              </a:rPr>
              <a:t>monumentum</a:t>
            </a:r>
            <a:r>
              <a:rPr lang="es-ES" sz="2400" i="1" dirty="0" smtClean="0">
                <a:solidFill>
                  <a:schemeClr val="bg1"/>
                </a:solidFill>
              </a:rPr>
              <a:t>.</a:t>
            </a:r>
          </a:p>
          <a:p>
            <a:r>
              <a:rPr lang="es-ES" sz="2400" dirty="0" smtClean="0">
                <a:solidFill>
                  <a:schemeClr val="bg1"/>
                </a:solidFill>
              </a:rPr>
              <a:t>En un columbario era general encontrar a una familia de clase media y también a sus esclavos y libertos, cada urna, generalmente estaba identificada con una placa distintiva</a:t>
            </a:r>
            <a:r>
              <a:rPr lang="es-ES" sz="2400" dirty="0" smtClean="0">
                <a:solidFill>
                  <a:schemeClr val="bg1"/>
                </a:solidFill>
              </a:rPr>
              <a:t>.</a:t>
            </a:r>
          </a:p>
          <a:p>
            <a:r>
              <a:rPr lang="es-ES" sz="2400" i="1" dirty="0" smtClean="0">
                <a:solidFill>
                  <a:schemeClr val="bg1"/>
                </a:solidFill>
              </a:rPr>
              <a:t>Mas allá de las tumbas comunes estaban las tumbas colosales , monumentos que expresan la genialidad de la creación humana en todas sus perspectivas</a:t>
            </a:r>
            <a:r>
              <a:rPr lang="es-ES" sz="1600" i="1" dirty="0" smtClean="0"/>
              <a:t>.</a:t>
            </a:r>
            <a:endParaRPr lang="es-ES" sz="1600" i="1" dirty="0"/>
          </a:p>
        </p:txBody>
      </p:sp>
    </p:spTree>
  </p:cSld>
  <p:clrMapOvr>
    <a:masterClrMapping/>
  </p:clrMapOvr>
  <p:transition advClick="0" advTm="3000">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RITOS</a:t>
            </a:r>
            <a:br>
              <a:rPr lang="es-ES" dirty="0" smtClean="0"/>
            </a:br>
            <a:endParaRPr lang="es-ES" dirty="0"/>
          </a:p>
        </p:txBody>
      </p:sp>
      <p:sp>
        <p:nvSpPr>
          <p:cNvPr id="3" name="2 Marcador de texto"/>
          <p:cNvSpPr>
            <a:spLocks noGrp="1"/>
          </p:cNvSpPr>
          <p:nvPr>
            <p:ph type="body" idx="1"/>
          </p:nvPr>
        </p:nvSpPr>
        <p:spPr>
          <a:xfrm>
            <a:off x="381000" y="1633536"/>
            <a:ext cx="8120090" cy="4938736"/>
          </a:xfrm>
        </p:spPr>
        <p:txBody>
          <a:bodyPr>
            <a:noAutofit/>
          </a:bodyPr>
          <a:lstStyle/>
          <a:p>
            <a:r>
              <a:rPr lang="es-ES" sz="1600" dirty="0" smtClean="0"/>
              <a:t>En los primeros tiempos fue más popular la inhumación en la necrópolis, esta fue reemplazada en popularidad por la cremación en el primer y segundo siglo del imperio y luego la inhumación volvió a aparecer cuando aumentó la población cristiana ya más cerca hacia la caída del imperio</a:t>
            </a:r>
            <a:r>
              <a:rPr lang="es-ES" sz="1600" dirty="0" smtClean="0"/>
              <a:t>.</a:t>
            </a:r>
          </a:p>
          <a:p>
            <a:r>
              <a:rPr lang="es-ES" sz="1600" dirty="0" smtClean="0">
                <a:solidFill>
                  <a:schemeClr val="bg2">
                    <a:lumMod val="75000"/>
                  </a:schemeClr>
                </a:solidFill>
              </a:rPr>
              <a:t>LOS RITOS EN LOS RICOS:</a:t>
            </a:r>
            <a:r>
              <a:rPr lang="es-ES" sz="1600" dirty="0" smtClean="0"/>
              <a:t/>
            </a:r>
            <a:br>
              <a:rPr lang="es-ES" sz="1600" dirty="0" smtClean="0"/>
            </a:br>
            <a:r>
              <a:rPr lang="es-ES" sz="1600" dirty="0" smtClean="0"/>
              <a:t>Las </a:t>
            </a:r>
            <a:r>
              <a:rPr lang="es-ES" sz="1600" dirty="0" smtClean="0"/>
              <a:t>familias más adinerabas contrataban organizadores que se encargaban de armar el cortejo, los cuales se encargaban de traer desde músicos que iban delante de las exequias hasta "lloradores" para mostrar al muerto cómo un ser grande, llorado y reverenciado por otros. Dependiendo de lo ilustre del difunto la exhibición de este al publico podía durar hasta una semana. </a:t>
            </a:r>
          </a:p>
          <a:p>
            <a:r>
              <a:rPr lang="es-ES" sz="1600" dirty="0" smtClean="0">
                <a:solidFill>
                  <a:schemeClr val="bg2">
                    <a:lumMod val="75000"/>
                  </a:schemeClr>
                </a:solidFill>
              </a:rPr>
              <a:t>LOS RITOS DE LOS POBRES:</a:t>
            </a:r>
          </a:p>
          <a:p>
            <a:r>
              <a:rPr lang="es-ES" sz="1600" dirty="0" smtClean="0"/>
              <a:t>Muy </a:t>
            </a:r>
            <a:r>
              <a:rPr lang="es-ES" sz="1600" dirty="0" smtClean="0"/>
              <a:t>diferente era para los pobres, muchas veces arrojados como animales en las fosas comunes fuera de las ciudades para dejarlos pudrir, y posteriormente incinerados en estas mismas fosas comunes. Estos eran recogidos de las calles de la ciudad en las más congestionadas partes urbanas de Roma y eran llevados por cuatro </a:t>
            </a:r>
            <a:r>
              <a:rPr lang="es-ES" sz="1600" dirty="0" err="1" smtClean="0"/>
              <a:t>necroforos</a:t>
            </a:r>
            <a:r>
              <a:rPr lang="es-ES" sz="1600" dirty="0" smtClean="0"/>
              <a:t> en un ataúd de alquiler a la noche. </a:t>
            </a:r>
            <a:br>
              <a:rPr lang="es-ES" sz="1600" dirty="0" smtClean="0"/>
            </a:br>
            <a:endParaRPr lang="es-ES" sz="1600" dirty="0"/>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TotalTime>
  <Words>244</Words>
  <Application>Microsoft Office PowerPoint</Application>
  <PresentationFormat>Presentación en pantalla (4:3)</PresentationFormat>
  <Paragraphs>14</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Brío</vt:lpstr>
      <vt:lpstr>   </vt:lpstr>
      <vt:lpstr>INTRODUCION: </vt:lpstr>
      <vt:lpstr>Como eran las tumbas romanas</vt:lpstr>
      <vt:lpstr>RITOS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RITOS FUNERARIOS EN ROMA</dc:title>
  <dc:creator>alumno-09</dc:creator>
  <cp:lastModifiedBy>alumno-09</cp:lastModifiedBy>
  <cp:revision>3</cp:revision>
  <dcterms:created xsi:type="dcterms:W3CDTF">2010-03-24T12:59:55Z</dcterms:created>
  <dcterms:modified xsi:type="dcterms:W3CDTF">2010-03-24T13:26:51Z</dcterms:modified>
</cp:coreProperties>
</file>